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9" r:id="rId4"/>
    <p:sldId id="256" r:id="rId5"/>
    <p:sldId id="257" r:id="rId6"/>
    <p:sldId id="259" r:id="rId7"/>
    <p:sldId id="258" r:id="rId8"/>
    <p:sldId id="260" r:id="rId9"/>
    <p:sldId id="261" r:id="rId10"/>
    <p:sldId id="274" r:id="rId11"/>
    <p:sldId id="268" r:id="rId12"/>
    <p:sldId id="262" r:id="rId13"/>
    <p:sldId id="272" r:id="rId14"/>
    <p:sldId id="264" r:id="rId15"/>
    <p:sldId id="271" r:id="rId16"/>
    <p:sldId id="273" r:id="rId17"/>
    <p:sldId id="270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A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65" autoAdjust="0"/>
    <p:restoredTop sz="94660"/>
  </p:normalViewPr>
  <p:slideViewPr>
    <p:cSldViewPr snapToGrid="0">
      <p:cViewPr varScale="1">
        <p:scale>
          <a:sx n="74" d="100"/>
          <a:sy n="74" d="100"/>
        </p:scale>
        <p:origin x="402" y="-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2127435492364399E-3"/>
          <c:y val="9.9276322814076806E-2"/>
          <c:w val="0.8888429957832602"/>
          <c:h val="0.87787013704223593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MAJOR VICTIMS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chemeClr val="accent2">
                  <a:tint val="54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1"/>
            <c:bubble3D val="0"/>
            <c:spPr>
              <a:solidFill>
                <a:schemeClr val="accent2">
                  <a:tint val="77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2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3"/>
            <c:bubble3D val="0"/>
            <c:spPr>
              <a:solidFill>
                <a:schemeClr val="accent2">
                  <a:shade val="76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Pt>
            <c:idx val="4"/>
            <c:bubble3D val="0"/>
            <c:spPr>
              <a:solidFill>
                <a:schemeClr val="accent2">
                  <a:shade val="53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</c:dPt>
          <c:dLbls>
            <c:dLbl>
              <c:idx val="0"/>
              <c:layout/>
              <c:tx>
                <c:rich>
                  <a:bodyPr/>
                  <a:lstStyle/>
                  <a:p>
                    <a:fld id="{F6A669E4-E065-4B9A-94DF-6C58A994C0E8}" type="CATEGORYNAME">
                      <a:rPr lang="en-US"/>
                      <a:pPr/>
                      <a:t>[CATEGORY NAME]</a:t>
                    </a:fld>
                    <a:r>
                      <a:rPr lang="en-US" dirty="0"/>
                      <a:t>, </a:t>
                    </a:r>
                    <a:fld id="{8A2FB594-96F8-4B76-BBDA-B9560F222768}" type="VALUE">
                      <a:rPr lang="en-US"/>
                      <a:pPr/>
                      <a:t>[VALUE]</a:t>
                    </a:fld>
                    <a:endParaRPr lang="en-US" dirty="0"/>
                  </a:p>
                </c:rich>
              </c:tx>
              <c:dLblPos val="ctr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pattFill prst="pct75">
                    <a:fgClr>
                      <a:schemeClr val="dk1">
                        <a:lumMod val="75000"/>
                        <a:lumOff val="25000"/>
                      </a:schemeClr>
                    </a:fgClr>
                    <a:bgClr>
                      <a:schemeClr val="dk1">
                        <a:lumMod val="65000"/>
                        <a:lumOff val="35000"/>
                      </a:schemeClr>
                    </a:bgClr>
                  </a:pattFill>
                  <a:ln>
                    <a:noFill/>
                  </a:ln>
                </c15:spPr>
                <c15:layout/>
              </c:ext>
            </c:extLst>
          </c:dLbls>
          <c:cat>
            <c:strRef>
              <c:f>Sheet1!$A$2:$A$6</c:f>
              <c:strCache>
                <c:ptCount val="5"/>
                <c:pt idx="0">
                  <c:v>&lt; 1-year old</c:v>
                </c:pt>
                <c:pt idx="1">
                  <c:v>1-year old</c:v>
                </c:pt>
                <c:pt idx="2">
                  <c:v>2-years old</c:v>
                </c:pt>
                <c:pt idx="3">
                  <c:v>3-years old</c:v>
                </c:pt>
                <c:pt idx="4">
                  <c:v>others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22</c:v>
                </c:pt>
                <c:pt idx="2">
                  <c:v>20</c:v>
                </c:pt>
                <c:pt idx="3">
                  <c:v>13</c:v>
                </c:pt>
                <c:pt idx="4">
                  <c:v>8</c:v>
                </c:pt>
              </c:numCache>
            </c:numRef>
          </c:val>
        </c:ser>
        <c:dLbls>
          <c:dLblPos val="ctr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audio1.wav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jpeg>
</file>

<file path=ppt/media/image11.png>
</file>

<file path=ppt/media/image12.jp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g>
</file>

<file path=ppt/media/image24.jpe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03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942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925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93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508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024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691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48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218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22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82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A967F-23A5-49F6-9112-D382075B04E6}" type="datetimeFigureOut">
              <a:rPr lang="en-US" smtClean="0"/>
              <a:t>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15F65C-8180-4D20-A11B-9D4010D5E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423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7.wdp"/><Relationship Id="rId5" Type="http://schemas.openxmlformats.org/officeDocument/2006/relationships/image" Target="../media/image14.png"/><Relationship Id="rId4" Type="http://schemas.microsoft.com/office/2007/relationships/hdphoto" Target="../media/hdphoto6.wdp"/><Relationship Id="rId9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0.wdp"/><Relationship Id="rId5" Type="http://schemas.openxmlformats.org/officeDocument/2006/relationships/image" Target="../media/image18.png"/><Relationship Id="rId4" Type="http://schemas.microsoft.com/office/2007/relationships/hdphoto" Target="../media/hdphoto9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1.wdp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bcnews.com/storyline/hot-cars-and-kids/death-hot-cars-facts-figures-prevention-n153776" TargetMode="External"/><Relationship Id="rId3" Type="http://schemas.openxmlformats.org/officeDocument/2006/relationships/hyperlink" Target="https://www.raspberrypi.org/forums/viewtopic.php?t=69427&amp;p=505235" TargetMode="External"/><Relationship Id="rId7" Type="http://schemas.openxmlformats.org/officeDocument/2006/relationships/hyperlink" Target="http://noheatstroke.org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timesofindia.indiatimes.com/city/bengaluru/Kids-2-4-get-locked-in-car-die-of-suffocation/articleshow/46870443.cms" TargetMode="External"/><Relationship Id="rId5" Type="http://schemas.openxmlformats.org/officeDocument/2006/relationships/hyperlink" Target="http://www.theindychannel.com/news/call-6-investigators/call-6-coroner-child-suffocated-at-lafayette-day-care" TargetMode="External"/><Relationship Id="rId10" Type="http://schemas.openxmlformats.org/officeDocument/2006/relationships/hyperlink" Target="http://www.ti.com/lit/ds/symlink/lm35.pdf" TargetMode="External"/><Relationship Id="rId4" Type="http://schemas.openxmlformats.org/officeDocument/2006/relationships/hyperlink" Target="http://fox5sandiego.com/2017/07/18/baby-died-in-hot-car-while-georgia-mom-got-her-hair-done-police-say/" TargetMode="External"/><Relationship Id="rId9" Type="http://schemas.openxmlformats.org/officeDocument/2006/relationships/hyperlink" Target="http://www.ggweather.com/heat/index.htm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openxmlformats.org/officeDocument/2006/relationships/image" Target="../media/image8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7.jpeg"/><Relationship Id="rId5" Type="http://schemas.openxmlformats.org/officeDocument/2006/relationships/image" Target="../media/image4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5" name="Picture 4" descr="E:\fest work\Aavishkruth- 2K15\logo\new logo July 2014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2"/>
            <a:ext cx="811368" cy="99167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9828" y="103031"/>
            <a:ext cx="12192001" cy="888642"/>
          </a:xfrm>
        </p:spPr>
        <p:txBody>
          <a:bodyPr>
            <a:noAutofit/>
          </a:bodyPr>
          <a:lstStyle/>
          <a:p>
            <a:r>
              <a:rPr lang="en-US" sz="4000" b="1" u="sng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JNTUH COLLEGE </a:t>
            </a:r>
            <a:r>
              <a:rPr lang="en-US" sz="3600" b="1" u="sng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ENGINEERING MANTHANI</a:t>
            </a:r>
            <a:endParaRPr lang="en-US" sz="4400" b="1" u="sng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46" y="1094703"/>
            <a:ext cx="11874322" cy="5602311"/>
          </a:xfrm>
        </p:spPr>
        <p:txBody>
          <a:bodyPr>
            <a:normAutofit fontScale="92500" lnSpcReduction="20000"/>
          </a:bodyPr>
          <a:lstStyle/>
          <a:p>
            <a:r>
              <a:rPr lang="en-IN" sz="5800" baseline="30000" dirty="0" smtClean="0"/>
              <a:t>Department </a:t>
            </a:r>
            <a:r>
              <a:rPr lang="en-IN" sz="5800" baseline="30000" dirty="0"/>
              <a:t>of Computer Science and </a:t>
            </a:r>
            <a:r>
              <a:rPr lang="en-IN" sz="5800" baseline="30000" dirty="0" smtClean="0"/>
              <a:t>Engineering</a:t>
            </a:r>
            <a:endParaRPr lang="en-US" sz="5800" u="sng" dirty="0"/>
          </a:p>
          <a:p>
            <a:r>
              <a:rPr lang="en-US" sz="11500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anose="0207040306080B030204" pitchFamily="18" charset="0"/>
                <a:cs typeface="Times New Roman" panose="02020603050405020304" pitchFamily="18" charset="0"/>
              </a:rPr>
              <a:t>E.A.S.T</a:t>
            </a:r>
          </a:p>
          <a:p>
            <a:r>
              <a:rPr lang="en-IN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Electronic Anti-(Suffocation &amp; Temperature</a:t>
            </a:r>
            <a:r>
              <a:rPr lang="en-IN" b="1" u="sng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)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IN" sz="2200" dirty="0" smtClean="0"/>
              <a:t>             Under </a:t>
            </a:r>
            <a:r>
              <a:rPr lang="en-IN" sz="2200" dirty="0"/>
              <a:t>the guidance of</a:t>
            </a:r>
            <a:endParaRPr lang="en-US" sz="2200" dirty="0"/>
          </a:p>
          <a:p>
            <a:r>
              <a:rPr lang="en-IN" sz="3000" b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IN" sz="3000" b="1" baseline="30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r>
              <a:rPr lang="en-IN" sz="3000" b="1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IN" sz="30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K. </a:t>
            </a:r>
            <a:r>
              <a:rPr lang="en-IN" sz="3000" b="1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Shahu</a:t>
            </a:r>
            <a:r>
              <a:rPr lang="en-IN" sz="30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000" b="1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Chatrapati</a:t>
            </a:r>
            <a:r>
              <a:rPr lang="en-IN" sz="3000" b="1" baseline="30000" dirty="0"/>
              <a:t>, Asst. Professor and HOD of </a:t>
            </a:r>
            <a:r>
              <a:rPr lang="en-IN" sz="3000" b="1" baseline="30000" dirty="0" smtClean="0"/>
              <a:t>CSE,</a:t>
            </a:r>
            <a:endParaRPr lang="en-US" sz="3000" b="1" dirty="0"/>
          </a:p>
          <a:p>
            <a:r>
              <a:rPr lang="en-IN" baseline="30000" dirty="0" smtClean="0"/>
              <a:t>                                                                                                                    Dept</a:t>
            </a:r>
            <a:r>
              <a:rPr lang="en-IN" baseline="30000" dirty="0"/>
              <a:t>. of Computer Science and </a:t>
            </a:r>
            <a:r>
              <a:rPr lang="en-IN" baseline="30000" dirty="0" smtClean="0"/>
              <a:t>Engineering,		                                                 	</a:t>
            </a:r>
            <a:r>
              <a:rPr lang="en-IN" baseline="30000" dirty="0"/>
              <a:t> </a:t>
            </a:r>
            <a:r>
              <a:rPr lang="en-IN" dirty="0" smtClean="0"/>
              <a:t>    </a:t>
            </a:r>
            <a:r>
              <a:rPr lang="en-IN" baseline="30000" dirty="0"/>
              <a:t> </a:t>
            </a:r>
            <a:r>
              <a:rPr lang="en-IN" dirty="0" smtClean="0"/>
              <a:t>                   	    </a:t>
            </a:r>
            <a:r>
              <a:rPr lang="en-IN" baseline="30000" dirty="0" smtClean="0"/>
              <a:t>JNTUH </a:t>
            </a:r>
            <a:r>
              <a:rPr lang="en-IN" baseline="30000" dirty="0"/>
              <a:t>College of Engineering </a:t>
            </a:r>
            <a:r>
              <a:rPr lang="en-IN" baseline="30000" dirty="0" err="1" smtClean="0"/>
              <a:t>Manthani</a:t>
            </a:r>
            <a:r>
              <a:rPr lang="en-IN" baseline="30000" dirty="0" smtClean="0"/>
              <a:t>.</a:t>
            </a:r>
            <a:endParaRPr lang="en-US" dirty="0"/>
          </a:p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Baskerville Old Face" panose="02020602080505020303" pitchFamily="18" charset="0"/>
              </a:rPr>
              <a:t>	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  <a:latin typeface="Baskerville Old Face" panose="02020602080505020303" pitchFamily="18" charset="0"/>
              </a:rPr>
              <a:t>			       </a:t>
            </a:r>
            <a:endParaRPr lang="en-US" dirty="0" smtClean="0">
              <a:solidFill>
                <a:schemeClr val="accent5">
                  <a:lumMod val="50000"/>
                </a:schemeClr>
              </a:solidFill>
              <a:latin typeface="Baskerville Old Face" panose="02020602080505020303" pitchFamily="18" charset="0"/>
            </a:endParaRPr>
          </a:p>
          <a:p>
            <a:pPr algn="r"/>
            <a:r>
              <a:rPr lang="en-US" b="1" dirty="0" smtClean="0"/>
              <a:t>                                                                        	     	           </a:t>
            </a:r>
            <a:r>
              <a:rPr lang="en-US" sz="2000" b="1" dirty="0" smtClean="0"/>
              <a:t>B. </a:t>
            </a:r>
            <a:r>
              <a:rPr lang="en-US" sz="2000" b="1" dirty="0" err="1" smtClean="0"/>
              <a:t>Bhanu</a:t>
            </a:r>
            <a:r>
              <a:rPr lang="en-US" sz="2000" b="1" dirty="0" smtClean="0"/>
              <a:t> Prakash	       (15VD5A0501) </a:t>
            </a:r>
            <a:r>
              <a:rPr lang="en-US" sz="2000" b="1" dirty="0" err="1" smtClean="0"/>
              <a:t>Adarsh</a:t>
            </a:r>
            <a:r>
              <a:rPr lang="en-US" sz="2000" b="1" dirty="0" smtClean="0"/>
              <a:t> </a:t>
            </a:r>
            <a:r>
              <a:rPr lang="en-US" sz="2000" b="1" dirty="0" smtClean="0"/>
              <a:t>Gautam                (</a:t>
            </a:r>
            <a:r>
              <a:rPr lang="en-US" sz="2000" b="1" dirty="0" smtClean="0"/>
              <a:t>14VD1A0501)</a:t>
            </a:r>
            <a:br>
              <a:rPr lang="en-US" sz="2000" b="1" dirty="0" smtClean="0"/>
            </a:br>
            <a:r>
              <a:rPr lang="en-US" sz="2000" b="1" dirty="0" smtClean="0"/>
              <a:t>                                                                                                                                    Syed </a:t>
            </a:r>
            <a:r>
              <a:rPr lang="en-US" sz="2000" b="1" dirty="0" err="1" smtClean="0"/>
              <a:t>Thowfeeq</a:t>
            </a:r>
            <a:r>
              <a:rPr lang="en-US" sz="2000" b="1" dirty="0" smtClean="0"/>
              <a:t> Ahmed  (14VD1A0551)</a:t>
            </a:r>
            <a:endParaRPr lang="en-US" sz="2000" u="sng" dirty="0"/>
          </a:p>
        </p:txBody>
      </p:sp>
    </p:spTree>
    <p:extLst>
      <p:ext uri="{BB962C8B-B14F-4D97-AF65-F5344CB8AC3E}">
        <p14:creationId xmlns:p14="http://schemas.microsoft.com/office/powerpoint/2010/main" val="355777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US" b="1" u="sng" dirty="0" smtClean="0">
                <a:solidFill>
                  <a:schemeClr val="bg1">
                    <a:lumMod val="95000"/>
                  </a:schemeClr>
                </a:solidFill>
              </a:rPr>
              <a:t>PROPOSED SOLUTION (cont…)</a:t>
            </a:r>
            <a:endParaRPr lang="en-US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4078206" y="3129545"/>
            <a:ext cx="805287" cy="9055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4594710" y="2169674"/>
            <a:ext cx="1777242" cy="550724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Motion sensor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4014288" y="1465555"/>
            <a:ext cx="2357664" cy="685059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Carbon-dioxide and temperature sensor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7748" y="4573679"/>
            <a:ext cx="844833" cy="93224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8838" y="2505985"/>
            <a:ext cx="899080" cy="1784640"/>
          </a:xfrm>
          <a:prstGeom prst="rect">
            <a:avLst/>
          </a:prstGeom>
        </p:spPr>
      </p:pic>
      <p:sp>
        <p:nvSpPr>
          <p:cNvPr id="25" name="Text Box 2"/>
          <p:cNvSpPr txBox="1">
            <a:spLocks noChangeArrowheads="1"/>
          </p:cNvSpPr>
          <p:nvPr/>
        </p:nvSpPr>
        <p:spPr bwMode="auto">
          <a:xfrm>
            <a:off x="11212492" y="4504989"/>
            <a:ext cx="682581" cy="448231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" name="Text Box 2"/>
          <p:cNvSpPr txBox="1">
            <a:spLocks noChangeArrowheads="1"/>
          </p:cNvSpPr>
          <p:nvPr/>
        </p:nvSpPr>
        <p:spPr bwMode="auto">
          <a:xfrm>
            <a:off x="9533483" y="5647971"/>
            <a:ext cx="1442108" cy="355994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Notification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850" y="2909210"/>
            <a:ext cx="7214363" cy="311427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 rot="5400000">
            <a:off x="7302157" y="4021283"/>
            <a:ext cx="12891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ALARM</a:t>
            </a:r>
            <a:endParaRPr lang="en-IN" sz="2800" b="1" dirty="0"/>
          </a:p>
        </p:txBody>
      </p:sp>
      <p:sp>
        <p:nvSpPr>
          <p:cNvPr id="15" name="Right Arrow 14"/>
          <p:cNvSpPr/>
          <p:nvPr/>
        </p:nvSpPr>
        <p:spPr>
          <a:xfrm>
            <a:off x="7993791" y="3148012"/>
            <a:ext cx="2317466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ction Button: Sound 18">
            <a:hlinkClick r:id="" action="ppaction://noaction" highlightClick="1">
              <a:snd r:embed="rId6" name="applause.wav"/>
            </a:hlinkClick>
          </p:cNvPr>
          <p:cNvSpPr/>
          <p:nvPr/>
        </p:nvSpPr>
        <p:spPr>
          <a:xfrm>
            <a:off x="6855788" y="3900882"/>
            <a:ext cx="604749" cy="706781"/>
          </a:xfrm>
          <a:prstGeom prst="actionButtonSound">
            <a:avLst/>
          </a:prstGeom>
          <a:ln>
            <a:solidFill>
              <a:schemeClr val="accent6"/>
            </a:solidFill>
          </a:ln>
          <a:effectLst/>
          <a:scene3d>
            <a:camera prst="orthographicFront"/>
            <a:lightRig rig="threePt" dir="t"/>
          </a:scene3d>
          <a:sp3d contourW="31750">
            <a:bevelT prst="relaxedInset"/>
            <a:contourClr>
              <a:schemeClr val="tx1">
                <a:lumMod val="95000"/>
                <a:lumOff val="5000"/>
              </a:schemeClr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Down Arrow 4"/>
          <p:cNvSpPr/>
          <p:nvPr/>
        </p:nvSpPr>
        <p:spPr>
          <a:xfrm rot="2154150">
            <a:off x="3644183" y="2231234"/>
            <a:ext cx="502462" cy="16909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loud Callout 19"/>
          <p:cNvSpPr/>
          <p:nvPr/>
        </p:nvSpPr>
        <p:spPr>
          <a:xfrm>
            <a:off x="9641871" y="1094703"/>
            <a:ext cx="1911912" cy="1036683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CLOUD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Up-Down Arrow 20"/>
          <p:cNvSpPr/>
          <p:nvPr/>
        </p:nvSpPr>
        <p:spPr>
          <a:xfrm>
            <a:off x="9934981" y="2371117"/>
            <a:ext cx="506884" cy="2115767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70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US" b="1" u="sng" dirty="0" smtClean="0">
                <a:solidFill>
                  <a:schemeClr val="bg1">
                    <a:lumMod val="95000"/>
                  </a:schemeClr>
                </a:solidFill>
              </a:rPr>
              <a:t>TECHNOLOGIES USED</a:t>
            </a:r>
            <a:endParaRPr lang="en-US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6067" y="1094703"/>
            <a:ext cx="11135935" cy="5241703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/>
              <a:t>1. Sensors used</a:t>
            </a:r>
            <a:endParaRPr lang="en-US" sz="3200" dirty="0" smtClean="0"/>
          </a:p>
          <a:p>
            <a:pPr algn="l"/>
            <a:r>
              <a:rPr lang="en-US" sz="3200" dirty="0" smtClean="0"/>
              <a:t>	Carbon </a:t>
            </a:r>
            <a:r>
              <a:rPr lang="en-US" sz="3200" dirty="0" smtClean="0"/>
              <a:t>gas sensor          (</a:t>
            </a:r>
            <a:r>
              <a:rPr lang="en-US" sz="3200" dirty="0"/>
              <a:t>MQ135</a:t>
            </a:r>
            <a:r>
              <a:rPr lang="en-US" sz="3200" dirty="0" smtClean="0"/>
              <a:t>) </a:t>
            </a:r>
          </a:p>
          <a:p>
            <a:pPr algn="l"/>
            <a:r>
              <a:rPr lang="en-US" sz="3200" dirty="0" smtClean="0"/>
              <a:t>	Temperature </a:t>
            </a:r>
            <a:r>
              <a:rPr lang="en-US" sz="3200" dirty="0"/>
              <a:t>sensor </a:t>
            </a:r>
            <a:r>
              <a:rPr lang="en-US" sz="3200" dirty="0" smtClean="0"/>
              <a:t>      (</a:t>
            </a:r>
            <a:r>
              <a:rPr lang="en-US" sz="3200" dirty="0"/>
              <a:t>DHT11) </a:t>
            </a:r>
            <a:endParaRPr lang="en-US" sz="3200" dirty="0" smtClean="0"/>
          </a:p>
          <a:p>
            <a:pPr algn="l"/>
            <a:r>
              <a:rPr lang="en-US" sz="3200" dirty="0" smtClean="0"/>
              <a:t>	Motion </a:t>
            </a:r>
            <a:r>
              <a:rPr lang="en-US" sz="3200" dirty="0"/>
              <a:t>sensor </a:t>
            </a:r>
            <a:r>
              <a:rPr lang="en-US" sz="3200" dirty="0" smtClean="0"/>
              <a:t>                (</a:t>
            </a:r>
            <a:r>
              <a:rPr lang="en-IN" sz="3200" dirty="0"/>
              <a:t>HC SR501 </a:t>
            </a:r>
            <a:r>
              <a:rPr lang="en-IN" sz="3200" dirty="0" smtClean="0"/>
              <a:t>PIR</a:t>
            </a:r>
            <a:r>
              <a:rPr lang="en-US" sz="3200" dirty="0" smtClean="0"/>
              <a:t>) </a:t>
            </a:r>
            <a:endParaRPr lang="en-US" sz="3200" dirty="0" smtClean="0"/>
          </a:p>
          <a:p>
            <a:pPr algn="l"/>
            <a:r>
              <a:rPr lang="en-US" sz="3200" dirty="0" smtClean="0"/>
              <a:t>2</a:t>
            </a:r>
            <a:r>
              <a:rPr lang="en-US" sz="3200" dirty="0" smtClean="0"/>
              <a:t>. Raspberry </a:t>
            </a:r>
            <a:r>
              <a:rPr lang="en-US" sz="3200" dirty="0"/>
              <a:t>Pi-3  </a:t>
            </a:r>
            <a:r>
              <a:rPr lang="en-US" sz="3200" dirty="0" smtClean="0"/>
              <a:t>along with Raspbian OS</a:t>
            </a:r>
            <a:endParaRPr lang="en-US" sz="3200" dirty="0" smtClean="0"/>
          </a:p>
          <a:p>
            <a:pPr algn="l"/>
            <a:r>
              <a:rPr lang="en-US" sz="3200" dirty="0" smtClean="0"/>
              <a:t>3. </a:t>
            </a:r>
            <a:r>
              <a:rPr lang="en-US" sz="3200" dirty="0" smtClean="0"/>
              <a:t>Python programming language</a:t>
            </a:r>
          </a:p>
          <a:p>
            <a:pPr algn="l"/>
            <a:r>
              <a:rPr lang="en-US" sz="3200" dirty="0" smtClean="0"/>
              <a:t>4</a:t>
            </a:r>
            <a:r>
              <a:rPr lang="en-US" sz="3200" dirty="0" smtClean="0"/>
              <a:t>. Cloud </a:t>
            </a:r>
            <a:r>
              <a:rPr lang="en-US" sz="3200" dirty="0"/>
              <a:t>Storing (</a:t>
            </a:r>
            <a:r>
              <a:rPr lang="en-US" sz="3200" dirty="0" smtClean="0"/>
              <a:t>Thingspeak) </a:t>
            </a:r>
            <a:r>
              <a:rPr lang="en-US" sz="3200" dirty="0" smtClean="0"/>
              <a:t>		</a:t>
            </a:r>
          </a:p>
          <a:p>
            <a:pPr algn="l"/>
            <a:r>
              <a:rPr lang="en-US" sz="3200" dirty="0" smtClean="0"/>
              <a:t>5. Android </a:t>
            </a:r>
            <a:r>
              <a:rPr lang="en-US" sz="3200" dirty="0"/>
              <a:t>Application </a:t>
            </a:r>
            <a:r>
              <a:rPr lang="en-US" sz="3200" dirty="0" smtClean="0"/>
              <a:t>(Thunkables)</a:t>
            </a:r>
            <a:endParaRPr lang="en-US" sz="3200" dirty="0" smtClean="0"/>
          </a:p>
          <a:p>
            <a:pPr algn="l"/>
            <a:r>
              <a:rPr lang="en-US" sz="3200" dirty="0" smtClean="0"/>
              <a:t>6. Data </a:t>
            </a:r>
            <a:r>
              <a:rPr lang="en-US" sz="3200" dirty="0" smtClean="0"/>
              <a:t>visualizations using cloud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62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4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IN" b="1" u="sng" dirty="0" smtClean="0">
                <a:solidFill>
                  <a:schemeClr val="bg1">
                    <a:lumMod val="95000"/>
                  </a:schemeClr>
                </a:solidFill>
              </a:rPr>
              <a:t>WORKING DESCRIPTION</a:t>
            </a:r>
            <a:endParaRPr lang="en-US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type="subTitle" idx="1"/>
          </p:nvPr>
        </p:nvSpPr>
        <p:spPr>
          <a:xfrm>
            <a:off x="244319" y="592427"/>
            <a:ext cx="7766340" cy="798492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endParaRPr lang="en-IN" sz="2800" dirty="0" smtClean="0"/>
          </a:p>
          <a:p>
            <a:pPr algn="l"/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Sequence of operation of the system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following flow chart shows the sequence of operation of the system</a:t>
            </a:r>
            <a:endParaRPr lang="en-US" sz="2000" dirty="0"/>
          </a:p>
        </p:txBody>
      </p:sp>
      <p:sp>
        <p:nvSpPr>
          <p:cNvPr id="7" name="Down Arrow 6"/>
          <p:cNvSpPr/>
          <p:nvPr/>
        </p:nvSpPr>
        <p:spPr>
          <a:xfrm rot="2440830">
            <a:off x="3019076" y="2400036"/>
            <a:ext cx="352425" cy="3772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20917" y="2816694"/>
            <a:ext cx="2226195" cy="70421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Carbon-dioxide sensor 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(Level increasing)</a:t>
            </a:r>
          </a:p>
        </p:txBody>
      </p:sp>
      <p:sp>
        <p:nvSpPr>
          <p:cNvPr id="10" name="Down Arrow 9"/>
          <p:cNvSpPr/>
          <p:nvPr/>
        </p:nvSpPr>
        <p:spPr>
          <a:xfrm rot="19125649">
            <a:off x="4620686" y="2364419"/>
            <a:ext cx="352425" cy="4191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Down Arrow 10"/>
          <p:cNvSpPr/>
          <p:nvPr/>
        </p:nvSpPr>
        <p:spPr>
          <a:xfrm>
            <a:off x="3835446" y="4642882"/>
            <a:ext cx="409575" cy="3612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3427401" y="6350833"/>
            <a:ext cx="1400175" cy="35580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Alarm</a:t>
            </a: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3243470" y="5105040"/>
            <a:ext cx="1647825" cy="78483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IN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Notification</a:t>
            </a:r>
          </a:p>
          <a:p>
            <a:pPr algn="ctr">
              <a:spcAft>
                <a:spcPts val="600"/>
              </a:spcAft>
            </a:pP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ia SMS</a:t>
            </a:r>
            <a:r>
              <a:rPr lang="en-IN" sz="20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4950868" y="2816694"/>
            <a:ext cx="2166621" cy="70421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6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Temperature</a:t>
            </a:r>
            <a:endParaRPr lang="en-IN" sz="16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(Level increasing)</a:t>
            </a: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3243468" y="4226367"/>
            <a:ext cx="1647825" cy="35580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Motion Sensing 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Down Arrow 15"/>
          <p:cNvSpPr/>
          <p:nvPr/>
        </p:nvSpPr>
        <p:spPr>
          <a:xfrm>
            <a:off x="3864020" y="3536257"/>
            <a:ext cx="352425" cy="6224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Down Arrow 18"/>
          <p:cNvSpPr/>
          <p:nvPr/>
        </p:nvSpPr>
        <p:spPr>
          <a:xfrm>
            <a:off x="3900752" y="5990805"/>
            <a:ext cx="333259" cy="2794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3" name="Text Box 2"/>
          <p:cNvSpPr txBox="1">
            <a:spLocks noChangeArrowheads="1"/>
          </p:cNvSpPr>
          <p:nvPr/>
        </p:nvSpPr>
        <p:spPr bwMode="auto">
          <a:xfrm>
            <a:off x="3407892" y="1856147"/>
            <a:ext cx="1086164" cy="468384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32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Start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loud Callout 5"/>
          <p:cNvSpPr/>
          <p:nvPr/>
        </p:nvSpPr>
        <p:spPr>
          <a:xfrm>
            <a:off x="8635882" y="1334070"/>
            <a:ext cx="2369712" cy="1512537"/>
          </a:xfrm>
          <a:prstGeom prst="cloudCallou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C</a:t>
            </a:r>
            <a:r>
              <a:rPr lang="en-US" sz="2800" dirty="0" smtClean="0">
                <a:solidFill>
                  <a:schemeClr val="tx1"/>
                </a:solidFill>
              </a:rPr>
              <a:t>loud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84873" y="1816343"/>
            <a:ext cx="926748" cy="54799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84873" y="2625580"/>
            <a:ext cx="934097" cy="650046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3243468" y="3488758"/>
            <a:ext cx="1584108" cy="1883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3087538" y="3428046"/>
            <a:ext cx="3635234" cy="8443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7007868" y="2886439"/>
            <a:ext cx="36349" cy="1339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5" idx="3"/>
          </p:cNvCxnSpPr>
          <p:nvPr/>
        </p:nvCxnSpPr>
        <p:spPr>
          <a:xfrm>
            <a:off x="4891293" y="4404269"/>
            <a:ext cx="1750675" cy="177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6" name="Striped Right Arrow 55"/>
          <p:cNvSpPr/>
          <p:nvPr/>
        </p:nvSpPr>
        <p:spPr>
          <a:xfrm rot="5400000">
            <a:off x="9449650" y="3248057"/>
            <a:ext cx="1157967" cy="663408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 descr="C:\Users\thfq.DESKTOP-L1UO8IK\Desktop\project\Android_robot.png"/>
          <p:cNvPicPr/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Marker/>
                    </a14:imgEffect>
                    <a14:imgEffect>
                      <a14:colorTemperature colorTemp="47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6530" y="4405456"/>
            <a:ext cx="580245" cy="630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1" r="1637" b="11794"/>
          <a:stretch/>
        </p:blipFill>
        <p:spPr>
          <a:xfrm>
            <a:off x="9449232" y="4404268"/>
            <a:ext cx="2182195" cy="2248516"/>
          </a:xfrm>
          <a:prstGeom prst="rect">
            <a:avLst/>
          </a:prstGeom>
        </p:spPr>
      </p:pic>
      <p:sp>
        <p:nvSpPr>
          <p:cNvPr id="64" name="TextBox 63"/>
          <p:cNvSpPr txBox="1"/>
          <p:nvPr/>
        </p:nvSpPr>
        <p:spPr>
          <a:xfrm>
            <a:off x="6708032" y="4369651"/>
            <a:ext cx="1607924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Raspberry Pi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66" name="Bent Arrow 65"/>
          <p:cNvSpPr/>
          <p:nvPr/>
        </p:nvSpPr>
        <p:spPr>
          <a:xfrm>
            <a:off x="7832824" y="2018696"/>
            <a:ext cx="702009" cy="2385572"/>
          </a:xfrm>
          <a:prstGeom prst="bentArrow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009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88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US" b="1" u="sng" dirty="0" smtClean="0">
                <a:solidFill>
                  <a:schemeClr val="bg1">
                    <a:lumMod val="95000"/>
                  </a:schemeClr>
                </a:solidFill>
              </a:rPr>
              <a:t>SMS ALERT </a:t>
            </a:r>
            <a:endParaRPr lang="en-US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81082" y="1094703"/>
            <a:ext cx="4210318" cy="5241703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 This may enable you to reach somebody </a:t>
            </a:r>
            <a:r>
              <a:rPr lang="en-US" sz="3200" dirty="0">
                <a:solidFill>
                  <a:srgbClr val="C00000"/>
                </a:solidFill>
              </a:rPr>
              <a:t>quicker</a:t>
            </a:r>
            <a:r>
              <a:rPr lang="en-US" sz="3200" dirty="0"/>
              <a:t> than via </a:t>
            </a:r>
            <a:r>
              <a:rPr lang="en-US" sz="3200" dirty="0" smtClean="0"/>
              <a:t>email and instant messaging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Text </a:t>
            </a:r>
            <a:r>
              <a:rPr lang="en-US" sz="3200" dirty="0"/>
              <a:t>messages do </a:t>
            </a:r>
            <a:r>
              <a:rPr lang="en-US" sz="3200" dirty="0">
                <a:solidFill>
                  <a:srgbClr val="C00000"/>
                </a:solidFill>
              </a:rPr>
              <a:t>not require an Internet connection</a:t>
            </a:r>
            <a:endParaRPr lang="en-US" sz="3200" dirty="0">
              <a:solidFill>
                <a:srgbClr val="C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991673"/>
            <a:ext cx="4428186" cy="5763297"/>
          </a:xfrm>
          <a:prstGeom prst="rect">
            <a:avLst/>
          </a:prstGeom>
        </p:spPr>
      </p:pic>
      <p:pic>
        <p:nvPicPr>
          <p:cNvPr id="8" name="Picture 2" descr="Image result for IMPORTANCES OF TEXT MESSAGE OVER INTERNET MESSAGE images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34107"/>
            <a:ext cx="3369973" cy="452692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884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US" b="1" u="sng" dirty="0" smtClean="0">
                <a:solidFill>
                  <a:schemeClr val="bg1">
                    <a:lumMod val="95000"/>
                  </a:schemeClr>
                </a:solidFill>
              </a:rPr>
              <a:t>ANALYTICS </a:t>
            </a:r>
            <a:r>
              <a:rPr lang="en-US" b="1" u="sng" dirty="0" smtClean="0">
                <a:solidFill>
                  <a:schemeClr val="bg1">
                    <a:lumMod val="95000"/>
                  </a:schemeClr>
                </a:solidFill>
              </a:rPr>
              <a:t>IN-CLOUD</a:t>
            </a:r>
            <a:endParaRPr lang="en-US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6068" y="1094703"/>
            <a:ext cx="10097036" cy="524170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874" y="1094703"/>
            <a:ext cx="10818254" cy="57053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43977" y="1094703"/>
            <a:ext cx="708338" cy="57632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86874" y="3812146"/>
            <a:ext cx="10818253" cy="2575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1668" y="1036746"/>
            <a:ext cx="545206" cy="57632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505127" y="1094702"/>
            <a:ext cx="545206" cy="57632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35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US" b="1" u="sng" dirty="0" smtClean="0">
                <a:solidFill>
                  <a:schemeClr val="bg1">
                    <a:lumMod val="95000"/>
                  </a:schemeClr>
                </a:solidFill>
              </a:rPr>
              <a:t>ANDROID APPLICATON</a:t>
            </a:r>
            <a:endParaRPr lang="en-US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3336" y="1094703"/>
            <a:ext cx="3115880" cy="5537917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IN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 smtClean="0"/>
              <a:t>It </a:t>
            </a:r>
            <a:r>
              <a:rPr lang="en-IN" dirty="0"/>
              <a:t>is simple to use and understand</a:t>
            </a:r>
            <a:endParaRPr lang="en-US" dirty="0"/>
          </a:p>
          <a:p>
            <a:pPr algn="l"/>
            <a:endParaRPr lang="en-IN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 smtClean="0"/>
              <a:t>This </a:t>
            </a:r>
            <a:r>
              <a:rPr lang="en-IN" dirty="0"/>
              <a:t>application give </a:t>
            </a:r>
            <a:r>
              <a:rPr lang="en-IN" dirty="0" smtClean="0"/>
              <a:t>access to real time gases and temp reading </a:t>
            </a:r>
            <a:r>
              <a:rPr lang="en-IN" dirty="0"/>
              <a:t>form </a:t>
            </a:r>
            <a:r>
              <a:rPr lang="en-IN" dirty="0" smtClean="0"/>
              <a:t>the device .</a:t>
            </a:r>
          </a:p>
          <a:p>
            <a:pPr algn="l"/>
            <a:endParaRPr lang="en-IN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9072" y="1072166"/>
            <a:ext cx="3621513" cy="57053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" t="565" r="-632" b="-377"/>
          <a:stretch/>
        </p:blipFill>
        <p:spPr>
          <a:xfrm>
            <a:off x="3399216" y="1039968"/>
            <a:ext cx="3812146" cy="5737538"/>
          </a:xfrm>
          <a:prstGeom prst="rect">
            <a:avLst/>
          </a:prstGeom>
        </p:spPr>
      </p:pic>
      <p:sp>
        <p:nvSpPr>
          <p:cNvPr id="11" name="Striped Right Arrow 10"/>
          <p:cNvSpPr/>
          <p:nvPr/>
        </p:nvSpPr>
        <p:spPr>
          <a:xfrm>
            <a:off x="4958366" y="3429000"/>
            <a:ext cx="2976763" cy="875764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owchart: Process 12"/>
          <p:cNvSpPr/>
          <p:nvPr/>
        </p:nvSpPr>
        <p:spPr>
          <a:xfrm>
            <a:off x="3816036" y="3428999"/>
            <a:ext cx="901521" cy="875764"/>
          </a:xfrm>
          <a:prstGeom prst="flowChartProcess">
            <a:avLst/>
          </a:prstGeom>
          <a:noFill/>
          <a:ln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C:\Users\thfq.DESKTOP-L1UO8IK\Desktop\project\Android_robot.png"/>
          <p:cNvPicPr/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Marker/>
                    </a14:imgEffect>
                    <a14:imgEffect>
                      <a14:colorTemperature colorTemp="47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273" y="1441986"/>
            <a:ext cx="645795" cy="768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6451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9098"/>
            <a:ext cx="12192000" cy="569890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920"/>
            <a:ext cx="10515600" cy="1325563"/>
          </a:xfrm>
        </p:spPr>
        <p:txBody>
          <a:bodyPr/>
          <a:lstStyle/>
          <a:p>
            <a:pPr algn="ctr"/>
            <a:r>
              <a:rPr lang="en-US" b="1" u="sng" dirty="0" smtClean="0"/>
              <a:t>CONCLUSION 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223487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IN" b="1" u="sng" dirty="0" smtClean="0">
                <a:solidFill>
                  <a:schemeClr val="bg1">
                    <a:lumMod val="95000"/>
                  </a:schemeClr>
                </a:solidFill>
              </a:rPr>
              <a:t>BIBLIOGRAPHY</a:t>
            </a:r>
            <a:endParaRPr lang="en-US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6068" y="1094703"/>
            <a:ext cx="10097036" cy="5241703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1600" dirty="0" smtClean="0"/>
              <a:t>Raspberry Pi </a:t>
            </a:r>
          </a:p>
          <a:p>
            <a:pPr algn="just"/>
            <a:r>
              <a:rPr lang="en-US" sz="1600" dirty="0" smtClean="0">
                <a:hlinkClick r:id="rId3"/>
              </a:rPr>
              <a:t>https://www.raspberrypi.org/forums/viewtopic.php?t=69427&amp;p=505235</a:t>
            </a:r>
            <a:endParaRPr lang="en-US" sz="1600" dirty="0" smtClean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1600" dirty="0" smtClean="0"/>
              <a:t>News </a:t>
            </a:r>
            <a:r>
              <a:rPr lang="en-US" sz="1600" dirty="0" smtClean="0"/>
              <a:t>Cuttings</a:t>
            </a:r>
          </a:p>
          <a:p>
            <a:pPr algn="just"/>
            <a:r>
              <a:rPr lang="en-US" sz="1600" dirty="0" smtClean="0">
                <a:hlinkClick r:id="rId4"/>
              </a:rPr>
              <a:t>http://fox5sandiego.com/2017/07/18/baby-died-in-hot-car-while-georgia-mom-got-her-hair-done-police-say/</a:t>
            </a:r>
            <a:endParaRPr lang="en-US" sz="1600" dirty="0" smtClean="0"/>
          </a:p>
          <a:p>
            <a:pPr algn="just"/>
            <a:r>
              <a:rPr lang="en-US" sz="1600" dirty="0" smtClean="0">
                <a:hlinkClick r:id="rId5"/>
              </a:rPr>
              <a:t>http://www.theindychannel.com/news/call-6-investigators/call-6-coroner-child-suffocated-at-lafayette-day-care</a:t>
            </a:r>
            <a:endParaRPr lang="en-US" sz="1600" dirty="0" smtClean="0"/>
          </a:p>
          <a:p>
            <a:pPr algn="just"/>
            <a:r>
              <a:rPr lang="en-US" sz="1600" dirty="0" smtClean="0">
                <a:hlinkClick r:id="rId6"/>
              </a:rPr>
              <a:t>http://timesofindia.indiatimes.com/city/bengaluru/Kids-2-4-get-locked-in-car-die-of-suffocation/articleshow/46870443.cms</a:t>
            </a:r>
            <a:endParaRPr lang="en-US" sz="1600" dirty="0" smtClean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dirty="0" smtClean="0"/>
              <a:t>Stats</a:t>
            </a:r>
          </a:p>
          <a:p>
            <a:pPr algn="just"/>
            <a:r>
              <a:rPr lang="en-US" sz="1600" dirty="0" smtClean="0">
                <a:hlinkClick r:id="rId7"/>
              </a:rPr>
              <a:t>http</a:t>
            </a:r>
            <a:r>
              <a:rPr lang="en-US" sz="1600" dirty="0" smtClean="0">
                <a:hlinkClick r:id="rId7"/>
              </a:rPr>
              <a:t>://noheatstroke.org/</a:t>
            </a:r>
            <a:endParaRPr lang="en-US" sz="1600" dirty="0" smtClean="0"/>
          </a:p>
          <a:p>
            <a:pPr algn="just"/>
            <a:r>
              <a:rPr lang="en-US" sz="1600" dirty="0" smtClean="0">
                <a:hlinkClick r:id="rId8"/>
              </a:rPr>
              <a:t>https://www.nbcnews.com/storyline/hot-cars-and-kids/death-hot-cars-facts-figures-prevention-n153776</a:t>
            </a:r>
            <a:endParaRPr lang="en-US" sz="1600" dirty="0" smtClean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600" dirty="0" smtClean="0"/>
              <a:t> </a:t>
            </a:r>
            <a:r>
              <a:rPr lang="en-IN" sz="1600" dirty="0"/>
              <a:t>San Francisco State University, Department of Geoscience. 2015, Cause of </a:t>
            </a:r>
            <a:r>
              <a:rPr lang="en-IN" sz="1600" dirty="0" smtClean="0"/>
              <a:t>heatstroke deaths </a:t>
            </a:r>
            <a:r>
              <a:rPr lang="en-IN" sz="1600" dirty="0"/>
              <a:t>in car. Available </a:t>
            </a:r>
            <a:r>
              <a:rPr lang="en-IN" sz="1600" dirty="0" smtClean="0"/>
              <a:t>from: </a:t>
            </a:r>
            <a:r>
              <a:rPr lang="en-IN" sz="1600" dirty="0" smtClean="0">
                <a:hlinkClick r:id="rId9"/>
              </a:rPr>
              <a:t>http</a:t>
            </a:r>
            <a:r>
              <a:rPr lang="en-IN" sz="1600" dirty="0">
                <a:hlinkClick r:id="rId9"/>
              </a:rPr>
              <a:t>://</a:t>
            </a:r>
            <a:r>
              <a:rPr lang="en-IN" sz="1600" dirty="0" smtClean="0">
                <a:hlinkClick r:id="rId9"/>
              </a:rPr>
              <a:t>www.ggweather.com/heat/index.htm</a:t>
            </a:r>
            <a:endParaRPr lang="en-IN" sz="1600" dirty="0" smtClean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600" dirty="0" err="1" smtClean="0"/>
              <a:t>Garethiya</a:t>
            </a:r>
            <a:r>
              <a:rPr lang="en-IN" sz="1600" dirty="0" smtClean="0"/>
              <a:t> </a:t>
            </a:r>
            <a:r>
              <a:rPr lang="en-IN" sz="1600" dirty="0"/>
              <a:t>et al.</a:t>
            </a:r>
            <a:r>
              <a:rPr lang="en-IN" sz="1600" b="1" dirty="0"/>
              <a:t>, </a:t>
            </a:r>
            <a:r>
              <a:rPr lang="en-IN" sz="1600" dirty="0"/>
              <a:t>2015. Affordable System for Alerting, Monitoring and </a:t>
            </a:r>
            <a:r>
              <a:rPr lang="en-IN" sz="1600" dirty="0" smtClean="0"/>
              <a:t>Controlling Heat </a:t>
            </a:r>
            <a:r>
              <a:rPr lang="en-IN" sz="1600" dirty="0"/>
              <a:t>Stroke inside Vehicles. </a:t>
            </a:r>
            <a:r>
              <a:rPr lang="en-IN" sz="1600" i="1" dirty="0"/>
              <a:t>International Conference on Industrial </a:t>
            </a:r>
            <a:r>
              <a:rPr lang="en-IN" sz="1600" i="1" dirty="0" smtClean="0"/>
              <a:t>Instrumentation</a:t>
            </a:r>
            <a:r>
              <a:rPr lang="en-IN" sz="1600" dirty="0"/>
              <a:t> </a:t>
            </a:r>
            <a:r>
              <a:rPr lang="en-IN" sz="1600" i="1" dirty="0" smtClean="0"/>
              <a:t>and </a:t>
            </a:r>
            <a:r>
              <a:rPr lang="en-IN" sz="1600" i="1" dirty="0"/>
              <a:t>Control (</a:t>
            </a:r>
            <a:r>
              <a:rPr lang="en-IN" sz="1600" i="1" dirty="0" err="1"/>
              <a:t>IClC</a:t>
            </a:r>
            <a:r>
              <a:rPr lang="en-IN" sz="1600" i="1" dirty="0"/>
              <a:t>), </a:t>
            </a:r>
            <a:r>
              <a:rPr lang="en-IN" sz="1600" dirty="0"/>
              <a:t>College of Engineering Pune, India, </a:t>
            </a:r>
            <a:r>
              <a:rPr lang="en-IN" sz="1600" dirty="0" smtClean="0"/>
              <a:t>1506-1511.Texas </a:t>
            </a:r>
            <a:r>
              <a:rPr lang="en-IN" sz="1600" dirty="0"/>
              <a:t>instruments. 2016, LM 35 </a:t>
            </a:r>
            <a:r>
              <a:rPr lang="en-IN" sz="1600" dirty="0" err="1" smtClean="0"/>
              <a:t>specification.Available</a:t>
            </a:r>
            <a:r>
              <a:rPr lang="en-IN" sz="1600" dirty="0" smtClean="0"/>
              <a:t> </a:t>
            </a:r>
            <a:r>
              <a:rPr lang="en-IN" sz="1600" dirty="0"/>
              <a:t>from</a:t>
            </a:r>
            <a:r>
              <a:rPr lang="en-IN" sz="1600" dirty="0" smtClean="0"/>
              <a:t>:  </a:t>
            </a:r>
            <a:r>
              <a:rPr lang="en-IN" sz="1600" dirty="0" smtClean="0">
                <a:hlinkClick r:id="rId10"/>
              </a:rPr>
              <a:t>http</a:t>
            </a:r>
            <a:r>
              <a:rPr lang="en-IN" sz="1600" dirty="0">
                <a:hlinkClick r:id="rId10"/>
              </a:rPr>
              <a:t>://</a:t>
            </a:r>
            <a:r>
              <a:rPr lang="en-IN" sz="1600" dirty="0" smtClean="0">
                <a:hlinkClick r:id="rId10"/>
              </a:rPr>
              <a:t>www.ti.com/lit/ds/symlink/lm35.pdf</a:t>
            </a:r>
            <a:r>
              <a:rPr lang="en-IN" sz="1600" dirty="0" smtClean="0"/>
              <a:t> .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84852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5" name="Picture 2" descr="Image result for QUERIES imag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78794"/>
            <a:ext cx="12192000" cy="612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094702"/>
            <a:ext cx="12192000" cy="6006755"/>
          </a:xfrm>
        </p:spPr>
        <p:txBody>
          <a:bodyPr>
            <a:noAutofit/>
          </a:bodyPr>
          <a:lstStyle/>
          <a:p>
            <a:r>
              <a:rPr lang="en-IN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OPEN TO QUERIES </a:t>
            </a:r>
            <a:endParaRPr lang="en-US" sz="1800" b="1" u="sng" dirty="0"/>
          </a:p>
          <a:p>
            <a:endParaRPr lang="en-US" sz="1800" b="1" u="sng" dirty="0"/>
          </a:p>
          <a:p>
            <a:endParaRPr lang="en-US" sz="4400" b="1" u="sng" dirty="0" smtClean="0"/>
          </a:p>
          <a:p>
            <a:endParaRPr lang="en-US" sz="4400" b="1" u="sng" dirty="0" smtClean="0"/>
          </a:p>
          <a:p>
            <a:endParaRPr lang="en-US" sz="4400" b="1" u="sng" dirty="0"/>
          </a:p>
          <a:p>
            <a:endParaRPr lang="en-US" sz="4400" b="1" u="sng" dirty="0" smtClean="0"/>
          </a:p>
          <a:p>
            <a:r>
              <a:rPr lang="en-US" sz="4400" b="1" u="sng" dirty="0" smtClean="0"/>
              <a:t>Thank </a:t>
            </a:r>
            <a:r>
              <a:rPr lang="en-US" sz="4400" b="1" u="sng" dirty="0" smtClean="0"/>
              <a:t>you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74131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Autofit/>
          </a:bodyPr>
          <a:lstStyle/>
          <a:p>
            <a:r>
              <a:rPr lang="en-US" sz="5400" b="1" u="sng" dirty="0" smtClean="0">
                <a:solidFill>
                  <a:schemeClr val="bg1">
                    <a:lumMod val="95000"/>
                  </a:schemeClr>
                </a:solidFill>
              </a:rPr>
              <a:t>CONTENTS</a:t>
            </a:r>
            <a:endParaRPr lang="en-US" sz="5400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6068" y="1094703"/>
            <a:ext cx="10097036" cy="5640948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dirty="0" smtClean="0"/>
              <a:t> </a:t>
            </a:r>
            <a:r>
              <a:rPr lang="en-US" sz="3600" dirty="0" smtClean="0"/>
              <a:t> ABSTRACT </a:t>
            </a:r>
            <a:endParaRPr lang="en-US" sz="3600" dirty="0" smtClean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dirty="0" smtClean="0"/>
              <a:t> </a:t>
            </a:r>
            <a:r>
              <a:rPr lang="en-US" sz="3600" dirty="0" smtClean="0"/>
              <a:t> </a:t>
            </a:r>
            <a:r>
              <a:rPr lang="en-IN" sz="3600" dirty="0" smtClean="0"/>
              <a:t>MOTIVATION</a:t>
            </a:r>
            <a:endParaRPr lang="en-US" sz="3600" dirty="0" smtClean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dirty="0" smtClean="0"/>
              <a:t> </a:t>
            </a:r>
            <a:r>
              <a:rPr lang="en-US" sz="3600" dirty="0" smtClean="0"/>
              <a:t> STATISTICS</a:t>
            </a:r>
            <a:endParaRPr lang="en-US" sz="3600" dirty="0" smtClean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dirty="0" smtClean="0"/>
              <a:t> </a:t>
            </a:r>
            <a:r>
              <a:rPr lang="en-US" sz="3600" dirty="0" smtClean="0"/>
              <a:t> PRESENT </a:t>
            </a:r>
            <a:r>
              <a:rPr lang="en-US" sz="3600" dirty="0" smtClean="0"/>
              <a:t>SOLUTION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dirty="0" smtClean="0"/>
              <a:t>  </a:t>
            </a:r>
            <a:r>
              <a:rPr lang="en-US" sz="3600" dirty="0" smtClean="0"/>
              <a:t>PROPOSED</a:t>
            </a:r>
            <a:r>
              <a:rPr lang="en-US" sz="3600" dirty="0" smtClean="0"/>
              <a:t> </a:t>
            </a:r>
            <a:r>
              <a:rPr lang="en-US" sz="3600" dirty="0" smtClean="0"/>
              <a:t>SOLUTION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dirty="0" smtClean="0"/>
              <a:t>  </a:t>
            </a:r>
            <a:r>
              <a:rPr lang="en-US" sz="3600" dirty="0" smtClean="0"/>
              <a:t>TECHNOLOGIES </a:t>
            </a:r>
            <a:r>
              <a:rPr lang="en-US" sz="3600" dirty="0" smtClean="0"/>
              <a:t>USED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dirty="0" smtClean="0"/>
              <a:t>  WORKING DESCRIPTION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dirty="0" smtClean="0"/>
              <a:t>  VISUALISATION AND </a:t>
            </a:r>
            <a:r>
              <a:rPr lang="en-US" sz="3600" dirty="0" smtClean="0"/>
              <a:t>SCREENSHOTS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dirty="0" smtClean="0"/>
              <a:t>  CONCLUSION </a:t>
            </a:r>
            <a:endParaRPr lang="en-US" sz="3600" dirty="0" smtClean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dirty="0" smtClean="0"/>
              <a:t>  </a:t>
            </a:r>
            <a:r>
              <a:rPr lang="en-IN" sz="3600" dirty="0"/>
              <a:t>BIBLIOGRAPHY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3834843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609" y="731521"/>
            <a:ext cx="12065392" cy="6126480"/>
          </a:xfrm>
        </p:spPr>
        <p:txBody>
          <a:bodyPr>
            <a:normAutofit/>
          </a:bodyPr>
          <a:lstStyle/>
          <a:p>
            <a:pPr algn="l"/>
            <a:endParaRPr lang="en-US" sz="3200" dirty="0" smtClean="0"/>
          </a:p>
          <a:p>
            <a:pPr marL="685800" indent="-685800" algn="l">
              <a:buFont typeface="Wingdings" panose="05000000000000000000" pitchFamily="2" charset="2"/>
              <a:buChar char="q"/>
            </a:pPr>
            <a:r>
              <a:rPr lang="en-US" sz="3200" dirty="0" smtClean="0"/>
              <a:t>It is an IOT device which serves as both Alerting system which alerts the user when there is </a:t>
            </a:r>
            <a:r>
              <a:rPr lang="en-US" sz="3200" dirty="0"/>
              <a:t>an emergency </a:t>
            </a:r>
            <a:r>
              <a:rPr lang="en-US" sz="3200" dirty="0" smtClean="0"/>
              <a:t>as well as an environment monitoring syste</a:t>
            </a:r>
            <a:r>
              <a:rPr lang="en-US" sz="3200" dirty="0"/>
              <a:t>m</a:t>
            </a:r>
            <a:r>
              <a:rPr lang="en-US" sz="3200" dirty="0" smtClean="0"/>
              <a:t>.</a:t>
            </a:r>
          </a:p>
          <a:p>
            <a:pPr algn="l"/>
            <a:endParaRPr lang="en-US" sz="3200" dirty="0" smtClean="0"/>
          </a:p>
          <a:p>
            <a:pPr marL="685800" indent="-685800" algn="l">
              <a:buFont typeface="Wingdings" panose="05000000000000000000" pitchFamily="2" charset="2"/>
              <a:buChar char="q"/>
            </a:pPr>
            <a:r>
              <a:rPr lang="en-US" sz="3200" dirty="0" smtClean="0"/>
              <a:t>If someone’s presence is detected along with abnormal conditions in vehicle then an immediate notification (SMS) will be sent to the vehicle owner alerting the user.</a:t>
            </a:r>
          </a:p>
          <a:p>
            <a:pPr algn="l"/>
            <a:endParaRPr lang="en-US" sz="3200" dirty="0" smtClean="0"/>
          </a:p>
          <a:p>
            <a:pPr marL="685800" indent="-685800" algn="l">
              <a:buFont typeface="Wingdings" panose="05000000000000000000" pitchFamily="2" charset="2"/>
              <a:buChar char="q"/>
            </a:pPr>
            <a:r>
              <a:rPr lang="en-US" sz="3200" dirty="0" smtClean="0"/>
              <a:t>It silently monitors interior conditions of the vehicle and alerts about dangerous </a:t>
            </a:r>
            <a:r>
              <a:rPr lang="en-US" sz="3200" dirty="0" smtClean="0"/>
              <a:t>yet unnoticed </a:t>
            </a:r>
            <a:r>
              <a:rPr lang="en-US" sz="3200" dirty="0" smtClean="0"/>
              <a:t>things such as changing AC filter.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US" b="1" u="sng" dirty="0" smtClean="0">
                <a:solidFill>
                  <a:schemeClr val="bg1">
                    <a:lumMod val="95000"/>
                  </a:schemeClr>
                </a:solidFill>
              </a:rPr>
              <a:t>ABSTRACT</a:t>
            </a:r>
            <a:endParaRPr lang="en-US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497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12" name="Picture 14" descr="Image result for newspaper clips child death car suffocation temperatur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612027"/>
            <a:ext cx="4435629" cy="3245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IN" b="1" u="sng" dirty="0">
                <a:solidFill>
                  <a:schemeClr val="bg1">
                    <a:lumMod val="95000"/>
                  </a:schemeClr>
                </a:solidFill>
              </a:rPr>
              <a:t>MOTIVATION</a:t>
            </a:r>
            <a:endParaRPr lang="en-US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791" y="1000013"/>
            <a:ext cx="4460420" cy="2603674"/>
          </a:xfrm>
          <a:prstGeom prst="rect">
            <a:avLst/>
          </a:prstGeom>
        </p:spPr>
      </p:pic>
      <p:pic>
        <p:nvPicPr>
          <p:cNvPr id="13" name="Picture 10" descr="Image result for news clips child death car suffocation temperature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843" y="3938954"/>
            <a:ext cx="3734037" cy="3362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news clips child death car suffocation temperature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00013"/>
            <a:ext cx="4459457" cy="2698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6" descr="Image result for newspaper clips child death car suffocation temperature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747" y="1072093"/>
            <a:ext cx="4428606" cy="2866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690" y="3429000"/>
            <a:ext cx="4612622" cy="34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4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IN" b="1" u="sng" dirty="0" smtClean="0">
                <a:solidFill>
                  <a:schemeClr val="bg1">
                    <a:lumMod val="95000"/>
                  </a:schemeClr>
                </a:solidFill>
              </a:rPr>
              <a:t>PROBLEMS </a:t>
            </a:r>
            <a:r>
              <a:rPr lang="en-IN" b="1" u="sng" dirty="0" smtClean="0">
                <a:solidFill>
                  <a:schemeClr val="bg1">
                    <a:lumMod val="95000"/>
                  </a:schemeClr>
                </a:solidFill>
              </a:rPr>
              <a:t>IDENTIFIED</a:t>
            </a:r>
            <a:r>
              <a:rPr lang="en-IN" b="1" u="sng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en-US" u="sng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6068" y="1094703"/>
            <a:ext cx="10097036" cy="5390503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4000" dirty="0" smtClean="0">
                <a:cs typeface="Times New Roman" panose="02020603050405020304" pitchFamily="18" charset="0"/>
              </a:rPr>
              <a:t>The death of toddlers, disabled people and animals due to suffocation in locked </a:t>
            </a:r>
            <a:r>
              <a:rPr lang="en-IN" sz="4000" dirty="0" smtClean="0">
                <a:cs typeface="Times New Roman" panose="02020603050405020304" pitchFamily="18" charset="0"/>
              </a:rPr>
              <a:t>cars.</a:t>
            </a:r>
            <a:endParaRPr lang="en-IN" sz="4000" dirty="0"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4000" dirty="0" smtClean="0">
                <a:cs typeface="Times New Roman" panose="02020603050405020304" pitchFamily="18" charset="0"/>
              </a:rPr>
              <a:t>On an average, </a:t>
            </a:r>
            <a:r>
              <a:rPr lang="en-IN" sz="4000" b="1" dirty="0" smtClean="0">
                <a:cs typeface="Times New Roman" panose="02020603050405020304" pitchFamily="18" charset="0"/>
              </a:rPr>
              <a:t>49</a:t>
            </a:r>
            <a:r>
              <a:rPr lang="en-IN" sz="4000" b="1" dirty="0" smtClean="0">
                <a:cs typeface="Times New Roman" panose="02020603050405020304" pitchFamily="18" charset="0"/>
              </a:rPr>
              <a:t> </a:t>
            </a:r>
            <a:r>
              <a:rPr lang="en-IN" sz="4000" dirty="0" smtClean="0">
                <a:cs typeface="Times New Roman" panose="02020603050405020304" pitchFamily="18" charset="0"/>
              </a:rPr>
              <a:t>children die in hot cars </a:t>
            </a:r>
            <a:r>
              <a:rPr lang="en-IN" sz="4000" b="1" dirty="0" smtClean="0">
                <a:cs typeface="Times New Roman" panose="02020603050405020304" pitchFamily="18" charset="0"/>
              </a:rPr>
              <a:t>each </a:t>
            </a:r>
            <a:r>
              <a:rPr lang="en-IN" sz="4000" b="1" dirty="0" smtClean="0">
                <a:cs typeface="Times New Roman" panose="02020603050405020304" pitchFamily="18" charset="0"/>
              </a:rPr>
              <a:t>year.</a:t>
            </a:r>
            <a:endParaRPr lang="en-IN" sz="4000" b="1" dirty="0" smtClean="0"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4000" dirty="0" smtClean="0">
                <a:cs typeface="Times New Roman" panose="02020603050405020304" pitchFamily="18" charset="0"/>
              </a:rPr>
              <a:t>It takes 10 minutes for the temperature in a car to go up 20 degrees Fahrenheit.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4000" dirty="0" smtClean="0">
                <a:cs typeface="Times New Roman" panose="02020603050405020304" pitchFamily="18" charset="0"/>
              </a:rPr>
              <a:t>A child’s body temperature can rise up to five times faster than an </a:t>
            </a:r>
            <a:r>
              <a:rPr lang="en-IN" sz="4000" dirty="0" smtClean="0">
                <a:cs typeface="Times New Roman" panose="02020603050405020304" pitchFamily="18" charset="0"/>
              </a:rPr>
              <a:t>adult’s.</a:t>
            </a:r>
            <a:endParaRPr lang="en-US" sz="4000" dirty="0" smtClean="0"/>
          </a:p>
          <a:p>
            <a:pPr algn="l"/>
            <a:endParaRPr lang="en-US" sz="3600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5642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IN" b="1" u="sng" dirty="0" smtClean="0">
                <a:solidFill>
                  <a:schemeClr val="bg1">
                    <a:lumMod val="95000"/>
                  </a:schemeClr>
                </a:solidFill>
              </a:rPr>
              <a:t>STATISTICS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6068" y="1094703"/>
            <a:ext cx="10097036" cy="5241703"/>
          </a:xfrm>
        </p:spPr>
        <p:txBody>
          <a:bodyPr>
            <a:normAutofit/>
          </a:bodyPr>
          <a:lstStyle/>
          <a:p>
            <a:pPr algn="l"/>
            <a:r>
              <a:rPr lang="en-IN" sz="2800" dirty="0" err="1" smtClean="0"/>
              <a:t>INDIA:Average</a:t>
            </a:r>
            <a:r>
              <a:rPr lang="en-IN" sz="2800" dirty="0" smtClean="0"/>
              <a:t> </a:t>
            </a:r>
            <a:r>
              <a:rPr lang="en-IN" sz="2800" dirty="0" smtClean="0"/>
              <a:t>number </a:t>
            </a:r>
            <a:r>
              <a:rPr lang="en-IN" sz="2800" dirty="0" smtClean="0"/>
              <a:t>of </a:t>
            </a:r>
            <a:r>
              <a:rPr lang="en-IN" sz="2800" dirty="0" smtClean="0"/>
              <a:t>child heatstroke fatalities </a:t>
            </a:r>
            <a:r>
              <a:rPr lang="en-IN" sz="2800" dirty="0" smtClean="0"/>
              <a:t>			per </a:t>
            </a:r>
            <a:r>
              <a:rPr lang="en-IN" sz="2800" dirty="0" smtClean="0"/>
              <a:t>year since </a:t>
            </a:r>
            <a:r>
              <a:rPr lang="en-IN" sz="2800" dirty="0" smtClean="0"/>
              <a:t>1998-</a:t>
            </a:r>
            <a:r>
              <a:rPr lang="en-IN" sz="2800" dirty="0" smtClean="0"/>
              <a:t> </a:t>
            </a:r>
            <a:r>
              <a:rPr lang="en-IN" sz="2800" b="1" dirty="0" smtClean="0"/>
              <a:t>49</a:t>
            </a:r>
            <a:endParaRPr lang="en-IN" sz="2800" dirty="0" smtClean="0"/>
          </a:p>
          <a:p>
            <a:pPr algn="l"/>
            <a:endParaRPr lang="en-IN" sz="2800" b="1" dirty="0"/>
          </a:p>
          <a:p>
            <a:pPr algn="l"/>
            <a:endParaRPr lang="en-IN" sz="2800" b="1" dirty="0" smtClean="0"/>
          </a:p>
          <a:p>
            <a:pPr algn="l"/>
            <a:endParaRPr lang="en-IN" sz="2800" b="1" dirty="0"/>
          </a:p>
          <a:p>
            <a:pPr algn="l"/>
            <a:endParaRPr lang="en-IN" sz="2800" dirty="0" smtClean="0"/>
          </a:p>
          <a:p>
            <a:pPr algn="l"/>
            <a:endParaRPr lang="en-IN" sz="2800" b="1" dirty="0" smtClean="0"/>
          </a:p>
          <a:p>
            <a:pPr algn="l"/>
            <a:endParaRPr lang="en-US" sz="2800" dirty="0"/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397352239"/>
              </p:ext>
            </p:extLst>
          </p:nvPr>
        </p:nvGraphicFramePr>
        <p:xfrm>
          <a:off x="2575775" y="1841679"/>
          <a:ext cx="8381371" cy="48875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83067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IN" b="1" u="sng" dirty="0" smtClean="0">
                <a:solidFill>
                  <a:schemeClr val="bg1">
                    <a:lumMod val="95000"/>
                  </a:schemeClr>
                </a:solidFill>
              </a:rPr>
              <a:t>STATISTICS (cont...)</a:t>
            </a:r>
            <a:endParaRPr lang="en-US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6068" y="1094703"/>
            <a:ext cx="10097036" cy="524170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78" y="1094703"/>
            <a:ext cx="11833790" cy="562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47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IN" b="1" u="sng" dirty="0" smtClean="0">
                <a:solidFill>
                  <a:schemeClr val="bg1">
                    <a:lumMod val="95000"/>
                  </a:schemeClr>
                </a:solidFill>
              </a:rPr>
              <a:t>PRESENT SOLUTION 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6068" y="1094703"/>
            <a:ext cx="10097036" cy="5241703"/>
          </a:xfrm>
        </p:spPr>
        <p:txBody>
          <a:bodyPr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2600" dirty="0" smtClean="0"/>
              <a:t>Special seats are designed to </a:t>
            </a:r>
            <a:r>
              <a:rPr lang="en-IN" sz="2600" b="1" dirty="0" smtClean="0"/>
              <a:t>monitor heartbeat </a:t>
            </a:r>
            <a:r>
              <a:rPr lang="en-IN" sz="2600" dirty="0" smtClean="0"/>
              <a:t>in the </a:t>
            </a:r>
            <a:r>
              <a:rPr lang="en-IN" sz="2600" dirty="0" smtClean="0"/>
              <a:t>presence of </a:t>
            </a:r>
            <a:r>
              <a:rPr lang="en-IN" sz="2600" dirty="0" smtClean="0"/>
              <a:t>baby.</a:t>
            </a:r>
            <a:endParaRPr lang="en-IN" sz="2600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2600" dirty="0" smtClean="0"/>
              <a:t> There are a few aftermarket warning systems, such as the </a:t>
            </a:r>
            <a:r>
              <a:rPr lang="en-IN" sz="2600" b="1" dirty="0" err="1" smtClean="0"/>
              <a:t>Childminder</a:t>
            </a:r>
            <a:r>
              <a:rPr lang="en-IN" sz="2600" dirty="0" smtClean="0"/>
              <a:t> Smart Clip System, which alerts a parent if they’ve inadvertently wandered away from a child </a:t>
            </a:r>
            <a:r>
              <a:rPr lang="en-IN" sz="2600" i="1" dirty="0" smtClean="0"/>
              <a:t>left in a safety seat </a:t>
            </a:r>
            <a:r>
              <a:rPr lang="en-IN" sz="2600" dirty="0" smtClean="0"/>
              <a:t>or shopping cart or somewhere </a:t>
            </a:r>
            <a:r>
              <a:rPr lang="en-IN" sz="2600" dirty="0" smtClean="0"/>
              <a:t>else, </a:t>
            </a:r>
            <a:r>
              <a:rPr lang="en-IN" sz="2600" b="1" dirty="0" smtClean="0"/>
              <a:t>But their efficiency is questionable.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IN" sz="2600" b="1" dirty="0" smtClean="0"/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2600" u="sng" dirty="0" smtClean="0"/>
              <a:t>RESEARCH                                                                                                          </a:t>
            </a:r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Mechatronic System to Prevent Death due to</a:t>
            </a:r>
            <a:b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Suffocation in a Locked Car (based on temperature sensors)                             </a:t>
            </a:r>
            <a:r>
              <a:rPr lang="en-IN" sz="2600" dirty="0" smtClean="0"/>
              <a:t>By</a:t>
            </a:r>
            <a:r>
              <a:rPr lang="en-IN" sz="2600" b="1" dirty="0" smtClean="0"/>
              <a:t>                                                                                                                              </a:t>
            </a:r>
            <a:r>
              <a:rPr lang="en-IN" sz="2600" dirty="0" smtClean="0"/>
              <a:t>IRA-International Journal of Technology &amp; Engineering</a:t>
            </a:r>
            <a:br>
              <a:rPr lang="en-IN" sz="2600" dirty="0" smtClean="0"/>
            </a:br>
            <a:endParaRPr lang="en-IN" sz="2600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9925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068" y="103031"/>
            <a:ext cx="10097036" cy="888642"/>
          </a:xfrm>
        </p:spPr>
        <p:txBody>
          <a:bodyPr>
            <a:normAutofit fontScale="90000"/>
          </a:bodyPr>
          <a:lstStyle/>
          <a:p>
            <a:r>
              <a:rPr lang="en-US" b="1" u="sng" dirty="0" smtClean="0">
                <a:solidFill>
                  <a:schemeClr val="bg1">
                    <a:lumMod val="95000"/>
                  </a:schemeClr>
                </a:solidFill>
              </a:rPr>
              <a:t>PROPOSED</a:t>
            </a:r>
            <a:r>
              <a:rPr lang="en-IN" b="1" u="sng" dirty="0" smtClean="0">
                <a:solidFill>
                  <a:schemeClr val="bg1">
                    <a:lumMod val="95000"/>
                  </a:schemeClr>
                </a:solidFill>
              </a:rPr>
              <a:t> SOLUTION </a:t>
            </a:r>
            <a:endParaRPr lang="en-US" b="1" u="sng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6068" y="1094703"/>
            <a:ext cx="10097036" cy="5241703"/>
          </a:xfrm>
        </p:spPr>
        <p:txBody>
          <a:bodyPr/>
          <a:lstStyle/>
          <a:p>
            <a:pPr algn="l"/>
            <a:endParaRPr lang="en-IN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/>
              <a:t>It is an IOT device which </a:t>
            </a:r>
            <a:r>
              <a:rPr lang="en-US" dirty="0" smtClean="0"/>
              <a:t>serves </a:t>
            </a:r>
            <a:r>
              <a:rPr lang="en-US" dirty="0"/>
              <a:t>both </a:t>
            </a:r>
            <a:r>
              <a:rPr lang="en-US" dirty="0" smtClean="0"/>
              <a:t>as an alerting </a:t>
            </a:r>
            <a:r>
              <a:rPr lang="en-US" dirty="0"/>
              <a:t>system which alerts the user when there is an emergency as well as an environment monitoring </a:t>
            </a:r>
            <a:r>
              <a:rPr lang="en-US" dirty="0" smtClean="0"/>
              <a:t>system.</a:t>
            </a:r>
          </a:p>
          <a:p>
            <a:pPr algn="l"/>
            <a:endParaRPr lang="en-IN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dirty="0"/>
              <a:t>Temperature sensor and CO2 sensors are continuously running and monitoring the status of the </a:t>
            </a:r>
            <a:r>
              <a:rPr lang="en-IN" dirty="0" smtClean="0"/>
              <a:t>vehicle</a:t>
            </a:r>
            <a:r>
              <a:rPr lang="en-IN" dirty="0" smtClean="0"/>
              <a:t> </a:t>
            </a:r>
            <a:r>
              <a:rPr lang="en-IN" dirty="0"/>
              <a:t>and also updating it to cloud for later reference. 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/>
              <a:t>If someone’s presence is detected along with abnormal conditions in vehicle then an immediate notification (SMS) will be sent to the vehicle owner alerting the user.</a:t>
            </a:r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03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</TotalTime>
  <Words>521</Words>
  <Application>Microsoft Office PowerPoint</Application>
  <PresentationFormat>Widescreen</PresentationFormat>
  <Paragraphs>122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Baskerville Old Face</vt:lpstr>
      <vt:lpstr>Calibri</vt:lpstr>
      <vt:lpstr>Calibri Light</vt:lpstr>
      <vt:lpstr>Californian FB</vt:lpstr>
      <vt:lpstr>Comic Sans MS</vt:lpstr>
      <vt:lpstr>Times New Roman</vt:lpstr>
      <vt:lpstr>Wingdings</vt:lpstr>
      <vt:lpstr>Office Theme</vt:lpstr>
      <vt:lpstr>JNTUH COLLEGE OF ENGINEERING MANTHANI</vt:lpstr>
      <vt:lpstr>CONTENTS</vt:lpstr>
      <vt:lpstr>ABSTRACT</vt:lpstr>
      <vt:lpstr>MOTIVATION</vt:lpstr>
      <vt:lpstr>PROBLEMS IDENTIFIED </vt:lpstr>
      <vt:lpstr>STATISTICS</vt:lpstr>
      <vt:lpstr>STATISTICS (cont...)</vt:lpstr>
      <vt:lpstr>PRESENT SOLUTION </vt:lpstr>
      <vt:lpstr>PROPOSED SOLUTION </vt:lpstr>
      <vt:lpstr>PROPOSED SOLUTION (cont…)</vt:lpstr>
      <vt:lpstr>TECHNOLOGIES USED</vt:lpstr>
      <vt:lpstr>WORKING DESCRIPTION</vt:lpstr>
      <vt:lpstr>SMS ALERT </vt:lpstr>
      <vt:lpstr>ANALYTICS IN-CLOUD</vt:lpstr>
      <vt:lpstr>ANDROID APPLICATON</vt:lpstr>
      <vt:lpstr>CONCLUSION </vt:lpstr>
      <vt:lpstr>BIBLIOGRAPHY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INCIDENTS</dc:title>
  <dc:creator>AGT</dc:creator>
  <cp:lastModifiedBy>AGT</cp:lastModifiedBy>
  <cp:revision>79</cp:revision>
  <dcterms:created xsi:type="dcterms:W3CDTF">2017-09-03T03:15:33Z</dcterms:created>
  <dcterms:modified xsi:type="dcterms:W3CDTF">2018-01-01T19:08:57Z</dcterms:modified>
</cp:coreProperties>
</file>

<file path=docProps/thumbnail.jpeg>
</file>